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7" r:id="rId2"/>
    <p:sldId id="326" r:id="rId3"/>
    <p:sldId id="331" r:id="rId4"/>
    <p:sldId id="332" r:id="rId5"/>
    <p:sldId id="306" r:id="rId6"/>
    <p:sldId id="327" r:id="rId7"/>
    <p:sldId id="307" r:id="rId8"/>
    <p:sldId id="308" r:id="rId9"/>
    <p:sldId id="309" r:id="rId10"/>
    <p:sldId id="310" r:id="rId11"/>
    <p:sldId id="314" r:id="rId12"/>
    <p:sldId id="311" r:id="rId13"/>
    <p:sldId id="312" r:id="rId14"/>
    <p:sldId id="316" r:id="rId15"/>
    <p:sldId id="317" r:id="rId16"/>
    <p:sldId id="313" r:id="rId17"/>
    <p:sldId id="319" r:id="rId18"/>
    <p:sldId id="320" r:id="rId19"/>
    <p:sldId id="329" r:id="rId20"/>
    <p:sldId id="322" r:id="rId21"/>
    <p:sldId id="328" r:id="rId22"/>
    <p:sldId id="330" r:id="rId23"/>
    <p:sldId id="333" r:id="rId24"/>
    <p:sldId id="335" r:id="rId25"/>
    <p:sldId id="336" r:id="rId26"/>
    <p:sldId id="337" r:id="rId27"/>
    <p:sldId id="334" r:id="rId28"/>
    <p:sldId id="338" r:id="rId29"/>
    <p:sldId id="339" r:id="rId30"/>
    <p:sldId id="340" r:id="rId31"/>
    <p:sldId id="305" r:id="rId32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52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1216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2018. 9. 11.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2018. 9. 11.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29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1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7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67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481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932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7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90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28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8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67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24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8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458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957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942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36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68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85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85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0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755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838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29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4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88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6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yunho013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pp.net/questions/8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continuum.io/download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hyperlink" Target="http://www.dorkly.com/post/75301/videogame-jobs-expectation-vs-realit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orms/37h0riO2xeYHPsUu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iv20.com/41228" TargetMode="Externa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arj7oStGLk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oin?source=header-hom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sktop.github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err="1">
                <a:solidFill>
                  <a:schemeClr val="accent4">
                    <a:lumMod val="50000"/>
                  </a:schemeClr>
                </a:solidFill>
              </a:rPr>
              <a:t>Bigdata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Ch00. Introduction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2018-09-11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Hyundai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Asan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Nanum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Foundation Lecture (2016)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8" y="1558154"/>
            <a:ext cx="7524161" cy="5158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6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KISTI, A Research on Typology of Knowledge Service through Business Needs Analysis (2015)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9729" y="1704022"/>
            <a:ext cx="3600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한글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의미추출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03898" y="3398314"/>
            <a:ext cx="2005013" cy="2915362"/>
            <a:chOff x="1260891" y="2056343"/>
            <a:chExt cx="2005013" cy="2915362"/>
          </a:xfrm>
        </p:grpSpPr>
        <p:pic>
          <p:nvPicPr>
            <p:cNvPr id="14" name="_x284152184" descr="EMB00002198931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91" y="2056343"/>
              <a:ext cx="2005013" cy="241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424397" y="4534662"/>
              <a:ext cx="1802032" cy="4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자소 단위 </a:t>
              </a:r>
              <a:r>
                <a:rPr lang="en-US" altLang="ko-KR" sz="1400" b="1" spc="-1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TRIE</a:t>
              </a:r>
              <a:r>
                <a:rPr lang="en-US" altLang="ko-KR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구조 </a:t>
              </a:r>
              <a:r>
                <a:rPr lang="en-US" altLang="ko-KR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400" b="1" spc="-1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85434" y="3431281"/>
            <a:ext cx="3401062" cy="2842286"/>
            <a:chOff x="179561" y="3050248"/>
            <a:chExt cx="3401062" cy="284228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61" y="3050248"/>
              <a:ext cx="3401062" cy="151833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72826" y="4374203"/>
              <a:ext cx="3067050" cy="1518331"/>
              <a:chOff x="821427" y="2847132"/>
              <a:chExt cx="3067050" cy="1518331"/>
            </a:xfrm>
          </p:grpSpPr>
          <p:pic>
            <p:nvPicPr>
              <p:cNvPr id="22" name="_x284226072" descr="EMB00002198933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427" y="2847132"/>
                <a:ext cx="3067050" cy="985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1140561" y="3928420"/>
                <a:ext cx="2303836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ko-KR" altLang="en-US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HMM(Hidden Markov Model) 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716905" y="2127370"/>
            <a:ext cx="79713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한글은 영어와는 다르게 결합언어의 특징을 지님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이벤트 추출을 위한 토픽 모델링을 실시하기 전에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KOMORAN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한글 전처리 실시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개발된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기반의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MALLET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활용하여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실시</a:t>
            </a:r>
          </a:p>
        </p:txBody>
      </p:sp>
      <p:sp>
        <p:nvSpPr>
          <p:cNvPr id="25" name="AutoShape 29"/>
          <p:cNvSpPr>
            <a:spLocks noChangeArrowheads="1"/>
          </p:cNvSpPr>
          <p:nvPr/>
        </p:nvSpPr>
        <p:spPr bwMode="gray">
          <a:xfrm rot="16200000" flipV="1">
            <a:off x="1722475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26606" y="3717882"/>
            <a:ext cx="3134723" cy="2555685"/>
            <a:chOff x="5930713" y="3587282"/>
            <a:chExt cx="3134723" cy="2555685"/>
          </a:xfrm>
        </p:grpSpPr>
        <p:pic>
          <p:nvPicPr>
            <p:cNvPr id="27" name="Picture 2" descr="http://mallet.cs.umass.edu/logo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432" y="3588811"/>
              <a:ext cx="1405252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/>
            <p:cNvGrpSpPr/>
            <p:nvPr/>
          </p:nvGrpSpPr>
          <p:grpSpPr>
            <a:xfrm>
              <a:off x="6046011" y="4394146"/>
              <a:ext cx="3019425" cy="1748821"/>
              <a:chOff x="608268" y="2011961"/>
              <a:chExt cx="3019425" cy="1748821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268" y="2011961"/>
                <a:ext cx="3019425" cy="1323975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877690" y="3323739"/>
                <a:ext cx="2700868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LDA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(Latent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Dirichlet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Allocation) </a:t>
                </a:r>
                <a:r>
                  <a:rPr lang="ko-KR" altLang="en-US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추정 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13" y="3587282"/>
              <a:ext cx="1625011" cy="733237"/>
            </a:xfrm>
            <a:prstGeom prst="rect">
              <a:avLst/>
            </a:prstGeom>
          </p:spPr>
        </p:pic>
      </p:grpSp>
      <p:sp>
        <p:nvSpPr>
          <p:cNvPr id="33" name="AutoShape 29"/>
          <p:cNvSpPr>
            <a:spLocks noChangeArrowheads="1"/>
          </p:cNvSpPr>
          <p:nvPr/>
        </p:nvSpPr>
        <p:spPr bwMode="gray">
          <a:xfrm rot="16200000" flipV="1">
            <a:off x="4909016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2289" y="1685233"/>
            <a:ext cx="8406001" cy="4686992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739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7"/>
          <a:stretch/>
        </p:blipFill>
        <p:spPr>
          <a:xfrm>
            <a:off x="1897784" y="1777842"/>
            <a:ext cx="5500305" cy="32905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AutoDevBot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Hackathon | 2nd Place (2014) In San Francisco, California, US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8" t="21904" r="38156"/>
          <a:stretch/>
        </p:blipFill>
        <p:spPr>
          <a:xfrm>
            <a:off x="282289" y="1777842"/>
            <a:ext cx="1534337" cy="2961141"/>
          </a:xfrm>
        </p:spPr>
      </p:pic>
      <p:pic>
        <p:nvPicPr>
          <p:cNvPr id="17" name="내용 개체 틀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9"/>
          <a:stretch/>
        </p:blipFill>
        <p:spPr>
          <a:xfrm>
            <a:off x="5605587" y="4555057"/>
            <a:ext cx="3259707" cy="20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Freelance Web Developer (2012 ~ Current)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2" y="1631383"/>
            <a:ext cx="3815837" cy="2592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0063" r="11631"/>
          <a:stretch/>
        </p:blipFill>
        <p:spPr>
          <a:xfrm>
            <a:off x="4872453" y="1631383"/>
            <a:ext cx="3815837" cy="2577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http://studioit.co.kr/wp-content/uploads/2014/05/20150225_005025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udioit.co.kr/wp-content/uploads/2015/02/20150225_014134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6588" y="2998268"/>
            <a:ext cx="3877402" cy="2683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8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69" y="1249544"/>
            <a:ext cx="7004769" cy="4787238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https://github.com/yunho0130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https://github.com/yunho0130</a:t>
            </a:r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29023" y="2510819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7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https://github.com/yunho0130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204914" y="1290862"/>
            <a:ext cx="6879065" cy="5567138"/>
            <a:chOff x="1486267" y="880834"/>
            <a:chExt cx="6879065" cy="55671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6267" y="880834"/>
              <a:ext cx="6818695" cy="556713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213118" y="2927214"/>
              <a:ext cx="1152214" cy="32319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822468" y="1339970"/>
              <a:ext cx="2542864" cy="32319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14" idx="2"/>
              <a:endCxn id="4" idx="0"/>
            </p:cNvCxnSpPr>
            <p:nvPr/>
          </p:nvCxnSpPr>
          <p:spPr>
            <a:xfrm>
              <a:off x="7093900" y="1663162"/>
              <a:ext cx="695325" cy="12640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22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Introduction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98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세대 프로그래머가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세대 프로그래머에게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6592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지금 시기에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배운 다는 것은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Pointer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 엄격한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 Casting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벗어나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좀 더 서비스에 초점을 맞춘 개발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할 수 있다는 것을 의미함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 Generation in Korea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64059" y="5565322"/>
            <a:ext cx="2301147" cy="21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 </a:t>
            </a:r>
            <a:r>
              <a:rPr lang="ko-KR" altLang="en-US" sz="800" dirty="0"/>
              <a:t>자바지기</a:t>
            </a:r>
            <a:r>
              <a:rPr lang="en-US" altLang="ko-KR" sz="800" dirty="0"/>
              <a:t>, </a:t>
            </a:r>
            <a:r>
              <a:rPr lang="en-US" altLang="ko-KR" sz="800" dirty="0">
                <a:hlinkClick r:id="rId3"/>
              </a:rPr>
              <a:t>https://slipp.net/questions/80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072" y="2029546"/>
            <a:ext cx="3793859" cy="355291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23850" y="2073445"/>
            <a:ext cx="42119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Q.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도대체 프로그래머가 알아야 하는 기본지식이 어디까지인가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? </a:t>
            </a:r>
          </a:p>
          <a:p>
            <a:pPr algn="just"/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C, C++, Cobol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Fortran, Assembly 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“ 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 할 줄 모르고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 구조나 알고리즘도 모르면서 무슨 프로그래밍을 하느냐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“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자바부터 시작해서 무슨 프로그래밍을 하겠냐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: Java 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JSP, Servlet,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쿼리에 대한 개념도 제대로 가지고 있지 않으면서 무슨 프로그래밍을 하느냐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Python, Ruby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등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“Django, Ruby On Rails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Stack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부터 개발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우리는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….?”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2291" y="5965337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면접대비 본 강좌에서는 기본적인 자료구조나 알고리즘 구현까지도 다룹니다</a:t>
            </a:r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spc="-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48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하버드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MIT,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미시건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등에서 주 교재로 사용되고 있으며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논문에서 인용되고 있는 교재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신뢰할 수 있으면서 라이선스가 개방되어 있고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번역본이 존재하는 유일한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교재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첫 교재는 한글로 시작하고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프로그래밍에 대한 기초 지식이 잡히고 흥미가 생기는 순간 부터는 영문 교재로 공부할 것을 추천함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9" y="2777102"/>
            <a:ext cx="4129591" cy="13585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028" y="2546915"/>
            <a:ext cx="4629022" cy="17616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36059" y="4308597"/>
            <a:ext cx="4862178" cy="2466597"/>
            <a:chOff x="488156" y="3961059"/>
            <a:chExt cx="4862178" cy="24665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156" y="3961059"/>
              <a:ext cx="4862178" cy="246659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390776" y="5619029"/>
              <a:ext cx="420586" cy="16159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교재를 선택하기 까지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교재를 선택하기 까지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7" y="1832417"/>
            <a:ext cx="8608402" cy="426098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필요한 사람만 교재를 구매할 수 있도록</a:t>
            </a:r>
          </a:p>
        </p:txBody>
      </p:sp>
    </p:spTree>
    <p:extLst>
      <p:ext uri="{BB962C8B-B14F-4D97-AF65-F5344CB8AC3E}">
        <p14:creationId xmlns:p14="http://schemas.microsoft.com/office/powerpoint/2010/main" val="405416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" y="1848748"/>
            <a:ext cx="5814886" cy="399699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https://www.continuum.io/downloads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분석에 필요한 많은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들을 기본으로 포함하고 있어서 의존성 관리에 용이함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24" y="3230277"/>
            <a:ext cx="5518666" cy="3463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244505" y="4983309"/>
            <a:ext cx="2465217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3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강좌를 통해 다양한 프로그래밍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직군의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실제 업무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경험할 수 있을 것으로 기대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신입사원의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년이내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퇴사율이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27.5%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이는 실제 현업을 제대로 경험하지 못했기 때문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57" y="2266797"/>
            <a:ext cx="4561134" cy="40141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9641" y="647610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/>
              <a:t>만화 출처</a:t>
            </a:r>
            <a:r>
              <a:rPr lang="en-US" altLang="ko-KR" sz="900"/>
              <a:t>: </a:t>
            </a:r>
            <a:r>
              <a:rPr lang="ko-KR" altLang="en-US" sz="900">
                <a:hlinkClick r:id="rId4"/>
              </a:rPr>
              <a:t>http://www.dorkly.com/post/75301/videogame-jobs-expectation-vs-reality</a:t>
            </a:r>
            <a:r>
              <a:rPr lang="ko-KR" altLang="en-US" sz="900"/>
              <a:t> </a:t>
            </a:r>
          </a:p>
        </p:txBody>
      </p:sp>
      <p:pic>
        <p:nvPicPr>
          <p:cNvPr id="21" name="Picture 2" descr="http://cfile7.uf.tistory.com/image/151EAE494E2E4CB30E935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417584"/>
            <a:ext cx="3733826" cy="22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36556" y="4695434"/>
            <a:ext cx="35922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사람들은 우리에 대해 영웅 스토리와 같은 소설을 씁니다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막상 우리가 했던 일은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그저 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년 동안 열심히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코딩한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것 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이었어요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그냥 코딩이요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.“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주커버그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경영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빅데이터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분석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경영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보다는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빅데이터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에 무게를 둔 강의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528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평가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스스로에게 무언가가 남아서 활용할 수 있는 것들만 과제나 평가 지표로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삼으려함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실질적인 데이터 분석 역량 향상에 중점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81" y="3066911"/>
            <a:ext cx="7662887" cy="155105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78115" y="1743472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과제물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데이터 분석가 혹은 개발자의 필수적인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Github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계정 생성과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기술블로그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퀴즈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꼭 외워야 하는 개념들 중심으로 실시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퀴즈전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범위 공지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팀 프로젝트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실제로 데이터 분석을 해봐야 스스로에게 남을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프로젝트가 가장 중요함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중간고사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시험보기 전에 범위 공지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수업 시간엔 수업에 집중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기말고사 없음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57240" y="4669701"/>
            <a:ext cx="6595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ko-KR" altLang="en-US" sz="16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 프로젝트 평가 기준 </a:t>
            </a:r>
            <a:endParaRPr lang="en-US" altLang="ko-KR" sz="1600" b="1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분석 절차 준수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결과물의 수준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난이도 및 보고서의 완성도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결과의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전달력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발표 및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시간준수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결과물의 정확성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해석의 적합성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기타고려사항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가산점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 기여도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수업 참여도 질의응답 등 </a:t>
            </a:r>
          </a:p>
        </p:txBody>
      </p:sp>
    </p:spTree>
    <p:extLst>
      <p:ext uri="{BB962C8B-B14F-4D97-AF65-F5344CB8AC3E}">
        <p14:creationId xmlns:p14="http://schemas.microsoft.com/office/powerpoint/2010/main" val="969665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수업 난이도 설문조사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+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반장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82801" y="5968346"/>
            <a:ext cx="4604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https://goo.gl/forms/37h0riO2xeYHPsUu2</a:t>
            </a:r>
            <a:r>
              <a:rPr lang="ko-KR" altLang="en-US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948600"/>
            <a:ext cx="8415861" cy="49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Survey Result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208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Survey Result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26" name="Picture 2" descr="양식 응답 차트. 질문 제목: 3. 프로그래밍 경험에 대한 질문입니다. . 응답 수: 응답 36개.">
            <a:extLst>
              <a:ext uri="{FF2B5EF4-FFF2-40B4-BE49-F238E27FC236}">
                <a16:creationId xmlns:a16="http://schemas.microsoft.com/office/drawing/2014/main" id="{A8725036-8E65-4045-9622-3EB6A141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0" y="875704"/>
            <a:ext cx="8487120" cy="391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72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Survey Result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050" name="Picture 2" descr="양식 응답 차트. 질문 제목: 5. 수업의 방향성. 응답 수: 응답 36개.">
            <a:extLst>
              <a:ext uri="{FF2B5EF4-FFF2-40B4-BE49-F238E27FC236}">
                <a16:creationId xmlns:a16="http://schemas.microsoft.com/office/drawing/2014/main" id="{A8F358E0-329D-CD43-8AB5-59EFAF30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875704"/>
            <a:ext cx="883920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21">
            <a:extLst>
              <a:ext uri="{FF2B5EF4-FFF2-40B4-BE49-F238E27FC236}">
                <a16:creationId xmlns:a16="http://schemas.microsoft.com/office/drawing/2014/main" id="{72EC873B-2E43-7F46-A708-E404171FDD37}"/>
              </a:ext>
            </a:extLst>
          </p:cNvPr>
          <p:cNvSpPr/>
          <p:nvPr/>
        </p:nvSpPr>
        <p:spPr>
          <a:xfrm>
            <a:off x="168277" y="2145406"/>
            <a:ext cx="2324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경영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필수라서 들었어요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직사각형 21">
            <a:extLst>
              <a:ext uri="{FF2B5EF4-FFF2-40B4-BE49-F238E27FC236}">
                <a16:creationId xmlns:a16="http://schemas.microsoft.com/office/drawing/2014/main" id="{3CA444A4-1E0B-2A41-904C-CEF394E26D08}"/>
              </a:ext>
            </a:extLst>
          </p:cNvPr>
          <p:cNvSpPr/>
          <p:nvPr/>
        </p:nvSpPr>
        <p:spPr>
          <a:xfrm>
            <a:off x="295948" y="2635673"/>
            <a:ext cx="2197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진로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데이터사이언티스트가 뭐죠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?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21">
            <a:extLst>
              <a:ext uri="{FF2B5EF4-FFF2-40B4-BE49-F238E27FC236}">
                <a16:creationId xmlns:a16="http://schemas.microsoft.com/office/drawing/2014/main" id="{2051D9FE-704A-974C-B1E2-E80AC90BD8F3}"/>
              </a:ext>
            </a:extLst>
          </p:cNvPr>
          <p:cNvSpPr/>
          <p:nvPr/>
        </p:nvSpPr>
        <p:spPr>
          <a:xfrm>
            <a:off x="282291" y="3069509"/>
            <a:ext cx="2197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분석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코딩도 잘하고 싶어요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8" name="직사각형 21">
            <a:extLst>
              <a:ext uri="{FF2B5EF4-FFF2-40B4-BE49-F238E27FC236}">
                <a16:creationId xmlns:a16="http://schemas.microsoft.com/office/drawing/2014/main" id="{9CAD0CB1-0F35-C749-85AB-28B362D25543}"/>
              </a:ext>
            </a:extLst>
          </p:cNvPr>
          <p:cNvSpPr/>
          <p:nvPr/>
        </p:nvSpPr>
        <p:spPr>
          <a:xfrm>
            <a:off x="-26357" y="3460984"/>
            <a:ext cx="2505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기타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필수지만  분석해보고 싶어요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9" name="직사각형 21">
            <a:extLst>
              <a:ext uri="{FF2B5EF4-FFF2-40B4-BE49-F238E27FC236}">
                <a16:creationId xmlns:a16="http://schemas.microsoft.com/office/drawing/2014/main" id="{ED9C877E-4604-364B-B7F2-F336A398ADAC}"/>
              </a:ext>
            </a:extLst>
          </p:cNvPr>
          <p:cNvSpPr/>
          <p:nvPr/>
        </p:nvSpPr>
        <p:spPr>
          <a:xfrm>
            <a:off x="-26358" y="3894901"/>
            <a:ext cx="2505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기타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필수 아닌데 경영쪽도 알고 싶어요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1" name="직사각형 21">
            <a:extLst>
              <a:ext uri="{FF2B5EF4-FFF2-40B4-BE49-F238E27FC236}">
                <a16:creationId xmlns:a16="http://schemas.microsoft.com/office/drawing/2014/main" id="{70F85B8C-D78A-9741-8C86-FB65D0F5C389}"/>
              </a:ext>
            </a:extLst>
          </p:cNvPr>
          <p:cNvSpPr/>
          <p:nvPr/>
        </p:nvSpPr>
        <p:spPr>
          <a:xfrm>
            <a:off x="-26359" y="4322194"/>
            <a:ext cx="2505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기타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둘 다 다뤘으면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!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030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Survey Result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9512D785-9052-914E-B93A-47A0853FB48E}"/>
              </a:ext>
            </a:extLst>
          </p:cNvPr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본 수업에 관해 궁금한 점이나 바라는 점을 자유롭게 기술해주세요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11">
            <a:extLst>
              <a:ext uri="{FF2B5EF4-FFF2-40B4-BE49-F238E27FC236}">
                <a16:creationId xmlns:a16="http://schemas.microsoft.com/office/drawing/2014/main" id="{13A1FFA0-F071-4F4E-8BBF-74E2E20C5254}"/>
              </a:ext>
            </a:extLst>
          </p:cNvPr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너무 수업이 어려워요 ㅠㅠ </a:t>
            </a:r>
          </a:p>
        </p:txBody>
      </p:sp>
      <p:sp>
        <p:nvSpPr>
          <p:cNvPr id="23" name="직사각형 21">
            <a:extLst>
              <a:ext uri="{FF2B5EF4-FFF2-40B4-BE49-F238E27FC236}">
                <a16:creationId xmlns:a16="http://schemas.microsoft.com/office/drawing/2014/main" id="{3D6365C6-2062-0F4E-B8EB-CCEBD8386E4E}"/>
              </a:ext>
            </a:extLst>
          </p:cNvPr>
          <p:cNvSpPr/>
          <p:nvPr/>
        </p:nvSpPr>
        <p:spPr>
          <a:xfrm>
            <a:off x="378116" y="1743472"/>
            <a:ext cx="57011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수업 난이도를 대폭 줄이면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취업 난이도가 올라갈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그럼에도 불구하고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핵심적인 내용에 보다 시간을 할애하여 쉽게 설명할 예정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이로 인해 일부 내용은 스킵될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수업은 다소 어려울 수 있으나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시험은 평이하게 출제할 예정이니 걱정하지 말았으면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특히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면접 문제로 나올만한 주제를 중심으로 출제할 예정이니 열심히 공부할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이해가 안가는 개념은 중간에 꼭 손을 들고 질문해주세요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DA6E73-1D66-1849-9D4B-FD4D0F23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03" y="1832418"/>
            <a:ext cx="2370993" cy="45466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24205A-1C7C-1948-8CBE-C7FDC8DADD34}"/>
              </a:ext>
            </a:extLst>
          </p:cNvPr>
          <p:cNvSpPr txBox="1"/>
          <p:nvPr/>
        </p:nvSpPr>
        <p:spPr>
          <a:xfrm>
            <a:off x="7102892" y="6467988"/>
            <a:ext cx="14972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출처</a:t>
            </a:r>
            <a:r>
              <a:rPr lang="en-US" altLang="ko-KR" sz="1050"/>
              <a:t>:</a:t>
            </a:r>
            <a:r>
              <a:rPr lang="ko-KR" altLang="en-US" sz="1050"/>
              <a:t> 미생 </a:t>
            </a:r>
            <a:endParaRPr lang="en-US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8FAA6-3BE9-BF4B-AC68-1A816DDBE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1" y="3632472"/>
            <a:ext cx="5853399" cy="283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9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Team Project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팀을 분배한 방식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6AB20-F3AB-A44F-B151-962E2B248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2" y="3288468"/>
            <a:ext cx="4210114" cy="3157586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id="{C0C3D8E2-634A-514A-B7ED-6E479652B3D7}"/>
              </a:ext>
            </a:extLst>
          </p:cNvPr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누구나 노력하면 결과물을 낼 수 있도록 배정</a:t>
            </a:r>
          </a:p>
        </p:txBody>
      </p: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F2579D4E-5852-694F-B1AB-1ACD8C6C2856}"/>
              </a:ext>
            </a:extLst>
          </p:cNvPr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프로그래밍 경험이 있는 사람이 조별로 적어도 한 명 이상이 배정되도록 편성</a:t>
            </a:r>
          </a:p>
        </p:txBody>
      </p:sp>
      <p:sp>
        <p:nvSpPr>
          <p:cNvPr id="17" name="직사각형 21">
            <a:extLst>
              <a:ext uri="{FF2B5EF4-FFF2-40B4-BE49-F238E27FC236}">
                <a16:creationId xmlns:a16="http://schemas.microsoft.com/office/drawing/2014/main" id="{CEF16585-BA68-3D46-86DB-4FCF33983306}"/>
              </a:ext>
            </a:extLst>
          </p:cNvPr>
          <p:cNvSpPr/>
          <p:nvPr/>
        </p:nvSpPr>
        <p:spPr>
          <a:xfrm>
            <a:off x="378115" y="1743472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프로그래밍 경험이 있는 사람은 반드시 팀원을 챙겨야 하는 의무가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상대적으로 프로그래밍 경험이 있는 팀의 경우 외국인 학생 또한 배려하도록 배정하였음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본 수업은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Equality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아닌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Equity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추구하는 수업임을 고려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추후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미출석 학생의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Drop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이나 프로그래밍의 차이가 너무 벌어질 경우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명정도 재분배 가능성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팀플의 탈주는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D~F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각오하시길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3D1B2-E4A7-674A-AD9B-5594727A3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365" y="2821184"/>
            <a:ext cx="3732728" cy="3697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2826E-6A04-B143-A02E-49C5093F619F}"/>
              </a:ext>
            </a:extLst>
          </p:cNvPr>
          <p:cNvSpPr txBox="1"/>
          <p:nvPr/>
        </p:nvSpPr>
        <p:spPr>
          <a:xfrm>
            <a:off x="5426110" y="6518362"/>
            <a:ext cx="3054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출처</a:t>
            </a:r>
            <a:r>
              <a:rPr lang="en-US" altLang="ko-KR" sz="1050"/>
              <a:t>:</a:t>
            </a:r>
            <a:r>
              <a:rPr lang="ko-KR" altLang="en-US" sz="1050"/>
              <a:t> 대학내일 </a:t>
            </a:r>
            <a:r>
              <a:rPr lang="en-US" altLang="ko-KR" sz="1050">
                <a:hlinkClick r:id="rId5"/>
              </a:rPr>
              <a:t>https://univ20.com/41228</a:t>
            </a:r>
            <a:r>
              <a:rPr lang="ko-KR" altLang="en-US" sz="1050"/>
              <a:t> 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766146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왜 팀플을 하나요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C0C3D8E2-634A-514A-B7ED-6E479652B3D7}"/>
              </a:ext>
            </a:extLst>
          </p:cNvPr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수업을 성실히 따라오면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포트폴리오와 기술블로그를 갖게 하기 위함임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F2579D4E-5852-694F-B1AB-1ACD8C6C2856}"/>
              </a:ext>
            </a:extLst>
          </p:cNvPr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수업이 누군가에겐 취업이라는 전쟁터에서 처음으로 지급받는 총탄이 될 것임</a:t>
            </a:r>
          </a:p>
        </p:txBody>
      </p:sp>
      <p:sp>
        <p:nvSpPr>
          <p:cNvPr id="17" name="직사각형 21">
            <a:extLst>
              <a:ext uri="{FF2B5EF4-FFF2-40B4-BE49-F238E27FC236}">
                <a16:creationId xmlns:a16="http://schemas.microsoft.com/office/drawing/2014/main" id="{CEF16585-BA68-3D46-86DB-4FCF33983306}"/>
              </a:ext>
            </a:extLst>
          </p:cNvPr>
          <p:cNvSpPr/>
          <p:nvPr/>
        </p:nvSpPr>
        <p:spPr>
          <a:xfrm>
            <a:off x="378115" y="1743472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경영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데이터 분석 비즈니스 모델 혹은 데이터 기반의 경영 컨설팅 포트폴리오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실제 데이터를 분석한 경험과 코드 작성 경험은 경력같은 신입을 요구하는 현재 취업 트렌드에서 갖추어야할 최소한의 경험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진로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전쟁터에 나갈 준비를 하는 친구들을 보며 어느정도의 노력이 필요할지를 가늠할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98E23-0426-5344-84BA-4D4B5EF1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56" y="3229917"/>
            <a:ext cx="4182501" cy="3112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7E1F66-D3CE-AA4D-97FA-FC14AD776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237" y="3229917"/>
            <a:ext cx="4701209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28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왜 팀플을 하나요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C0C3D8E2-634A-514A-B7ED-6E479652B3D7}"/>
              </a:ext>
            </a:extLst>
          </p:cNvPr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당연히 해야 하는 일인데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기한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Due Date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이 정해지지 않으면 하지 않는다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F2579D4E-5852-694F-B1AB-1ACD8C6C2856}"/>
              </a:ext>
            </a:extLst>
          </p:cNvPr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취업하려면 당연히 만들어야 하는 포트폴리오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프로젝트 기술서를 쓸 시간을 주기 위해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E7ECFF-944A-B14A-B20C-2564B2481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7" y="2137822"/>
            <a:ext cx="7357979" cy="37855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E5063D-E207-094D-8A81-F690F6A83529}"/>
              </a:ext>
            </a:extLst>
          </p:cNvPr>
          <p:cNvSpPr/>
          <p:nvPr/>
        </p:nvSpPr>
        <p:spPr>
          <a:xfrm>
            <a:off x="2209339" y="6026201"/>
            <a:ext cx="5638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https://www.youtube.com/watch?v=arj7oStGLkU</a:t>
            </a:r>
            <a:r>
              <a:rPr lang="ko-KR" altLang="en-US"/>
              <a:t> </a:t>
            </a:r>
            <a:endParaRPr lang="en-US"/>
          </a:p>
        </p:txBody>
      </p:sp>
      <p:sp>
        <p:nvSpPr>
          <p:cNvPr id="18" name="직사각형 21">
            <a:extLst>
              <a:ext uri="{FF2B5EF4-FFF2-40B4-BE49-F238E27FC236}">
                <a16:creationId xmlns:a16="http://schemas.microsoft.com/office/drawing/2014/main" id="{3ED96800-C9DA-0A43-A4F4-C04B740BBBBB}"/>
              </a:ext>
            </a:extLst>
          </p:cNvPr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그래야만 진정성 있게 프로젝트가 진행될 것임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5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91" y="922999"/>
            <a:ext cx="8387518" cy="54078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49380" y="6330800"/>
            <a:ext cx="5536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https://github.com/join?source=header-home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4970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Github Desktop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C0C3D8E2-634A-514A-B7ED-6E479652B3D7}"/>
              </a:ext>
            </a:extLst>
          </p:cNvPr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강의자료 다운하는 방법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30C9D-0A43-8642-A374-E199C365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2" y="1124744"/>
            <a:ext cx="8332735" cy="54234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7D384B-68E6-0541-92FD-A521D9BFFD35}"/>
              </a:ext>
            </a:extLst>
          </p:cNvPr>
          <p:cNvSpPr/>
          <p:nvPr/>
        </p:nvSpPr>
        <p:spPr>
          <a:xfrm>
            <a:off x="2937752" y="6363492"/>
            <a:ext cx="3095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https://desktop.github.com</a:t>
            </a:r>
            <a:r>
              <a:rPr lang="ko-KR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04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수업 이후 시간에 질문하는 방법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07" y="942757"/>
            <a:ext cx="6929768" cy="56582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64279" y="3485509"/>
            <a:ext cx="1176801" cy="4182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80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may contain: one or more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914" y="2389041"/>
            <a:ext cx="5563376" cy="41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IBM Watson and Cloud Platform, Software Group, Technical Service Professional (2017~Current)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9" y="1603710"/>
            <a:ext cx="3326004" cy="2494503"/>
          </a:xfrm>
          <a:prstGeom prst="rect">
            <a:avLst/>
          </a:prstGeom>
        </p:spPr>
      </p:pic>
      <p:pic>
        <p:nvPicPr>
          <p:cNvPr id="1034" name="Picture 10" descr="Image result for ibm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411" y="1522011"/>
            <a:ext cx="1487331" cy="6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11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Carnegie Mellon Asia STEM Instructor (2016 ~ 2017)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9" y="2076315"/>
            <a:ext cx="6557480" cy="4514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082" t="16105" b="11515"/>
          <a:stretch/>
        </p:blipFill>
        <p:spPr>
          <a:xfrm>
            <a:off x="6992169" y="2076315"/>
            <a:ext cx="1880282" cy="2549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282289" y="146146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STEM with Computer Science Program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Android with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appInventor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&amp; Python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87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Apache Zeppelin Contributor (2016) Open Source Project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9" y="1603710"/>
            <a:ext cx="5981351" cy="4486014"/>
          </a:xfrm>
          <a:prstGeom prst="rect">
            <a:avLst/>
          </a:prstGeom>
        </p:spPr>
      </p:pic>
      <p:pic>
        <p:nvPicPr>
          <p:cNvPr id="1028" name="Picture 4" descr="zeppelin apache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19" y="4453620"/>
            <a:ext cx="3711371" cy="2124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4" y="1604024"/>
            <a:ext cx="1862750" cy="759863"/>
          </a:xfrm>
          <a:prstGeom prst="rect">
            <a:avLst/>
          </a:prstGeom>
        </p:spPr>
      </p:pic>
      <p:pic>
        <p:nvPicPr>
          <p:cNvPr id="4" name="Picture 2" descr="https://scontent-icn1-1.xx.fbcdn.net/t31.0-8/14991459_1264474096937985_295039773813101753_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41" y="2887625"/>
            <a:ext cx="2202013" cy="12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Ch00. Intro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2016 Tableau Data Visualization Competition | 1st Place (2016), Tableau Expert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9" y="153529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90" y="155815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8290" y="420070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2289" y="417784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0089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7873</TotalTime>
  <Words>1423</Words>
  <Application>Microsoft Macintosh PowerPoint</Application>
  <PresentationFormat>On-screen Show (4:3)</PresentationFormat>
  <Paragraphs>241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Wingdings</vt:lpstr>
      <vt:lpstr>Arial</vt:lpstr>
      <vt:lpstr>맑은 고딕</vt:lpstr>
      <vt:lpstr>Times New Roman</vt:lpstr>
      <vt:lpstr>Office 테마</vt:lpstr>
      <vt:lpstr>Bigdata Analysis for Management Ch00. Introduction</vt:lpstr>
      <vt:lpstr>Anaconda Download &amp; Install</vt:lpstr>
      <vt:lpstr>Lecture note &amp; Source Code &amp; Textbook</vt:lpstr>
      <vt:lpstr>수업 이후 시간에 질문하는 방법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Lecture note &amp; Source Code &amp; Textbook</vt:lpstr>
      <vt:lpstr>Lecture note &amp; Source Code &amp; Textbook</vt:lpstr>
      <vt:lpstr>Introduction</vt:lpstr>
      <vt:lpstr>2세대 프로그래머가 3세대 프로그래머에게…</vt:lpstr>
      <vt:lpstr>Textbook</vt:lpstr>
      <vt:lpstr>Textbook</vt:lpstr>
      <vt:lpstr>Coverage</vt:lpstr>
      <vt:lpstr>평가</vt:lpstr>
      <vt:lpstr>수업 난이도 설문조사 + 반장</vt:lpstr>
      <vt:lpstr>Survey Result</vt:lpstr>
      <vt:lpstr>Survey Result</vt:lpstr>
      <vt:lpstr>Survey Result</vt:lpstr>
      <vt:lpstr>Survey Result</vt:lpstr>
      <vt:lpstr>Team Project 팀을 분배한 방식</vt:lpstr>
      <vt:lpstr>왜 팀플을 하나요?</vt:lpstr>
      <vt:lpstr>왜 팀플을 하나요?</vt:lpstr>
      <vt:lpstr>Github Desktop</vt:lpstr>
      <vt:lpstr>감사합니다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168</cp:revision>
  <cp:lastPrinted>2011-08-28T13:13:29Z</cp:lastPrinted>
  <dcterms:created xsi:type="dcterms:W3CDTF">2011-08-24T01:05:33Z</dcterms:created>
  <dcterms:modified xsi:type="dcterms:W3CDTF">2018-09-10T18:55:29Z</dcterms:modified>
</cp:coreProperties>
</file>